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9"/>
  </p:notesMasterIdLst>
  <p:sldIdLst>
    <p:sldId id="256" r:id="rId2"/>
    <p:sldId id="257" r:id="rId3"/>
    <p:sldId id="259" r:id="rId4"/>
    <p:sldId id="261" r:id="rId5"/>
    <p:sldId id="281" r:id="rId6"/>
    <p:sldId id="284" r:id="rId7"/>
    <p:sldId id="270" r:id="rId8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0"/>
      <p:bold r:id="rId11"/>
      <p:italic r:id="rId12"/>
      <p:boldItalic r:id="rId13"/>
    </p:embeddedFont>
    <p:embeddedFont>
      <p:font typeface="Metrophobic" panose="020B0604020202020204" charset="0"/>
      <p:regular r:id="rId14"/>
    </p:embeddedFont>
    <p:embeddedFont>
      <p:font typeface="Tahoma" panose="020B0604030504040204" pitchFamily="3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FC9D4D-EAAB-4C6A-AC7B-5EA976D358DB}">
  <a:tblStyle styleId="{73FC9D4D-EAAB-4C6A-AC7B-5EA976D358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63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92a6eebb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92a6eebb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92a6eebb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92a6eebb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2a6eebb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2a6eebb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98570788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98570788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192a6eebb8_0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192a6eebb8_0_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192a6eebb8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192a6eebb8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192a6eebb8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192a6eebb8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653285"/>
            <a:ext cx="5804400" cy="17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394286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9" name="Google Shape;29;p6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20000" y="1226238"/>
            <a:ext cx="509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2199997"/>
            <a:ext cx="4253400" cy="18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□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720000" y="2176000"/>
            <a:ext cx="4661100" cy="5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720000" y="3193463"/>
            <a:ext cx="4661100" cy="10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30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30"/>
          <p:cNvCxnSpPr/>
          <p:nvPr/>
        </p:nvCxnSpPr>
        <p:spPr>
          <a:xfrm>
            <a:off x="715100" y="4771775"/>
            <a:ext cx="771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31"/>
          <p:cNvCxnSpPr/>
          <p:nvPr/>
        </p:nvCxnSpPr>
        <p:spPr>
          <a:xfrm rot="10800000">
            <a:off x="557000" y="537700"/>
            <a:ext cx="0" cy="407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31"/>
          <p:cNvCxnSpPr/>
          <p:nvPr/>
        </p:nvCxnSpPr>
        <p:spPr>
          <a:xfrm rot="10800000">
            <a:off x="8588425" y="537700"/>
            <a:ext cx="0" cy="407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subTitle" idx="1"/>
          </p:nvPr>
        </p:nvSpPr>
        <p:spPr>
          <a:xfrm>
            <a:off x="720000" y="2193363"/>
            <a:ext cx="4993800" cy="1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>
            <a:off x="720000" y="1620663"/>
            <a:ext cx="426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280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15100" y="1649075"/>
            <a:ext cx="4768500" cy="25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967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rlow Semi Condensed"/>
              <a:buNone/>
              <a:defRPr sz="3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○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■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○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■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○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etrophobic"/>
              <a:buChar char="■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8" r:id="rId5"/>
    <p:sldLayoutId id="2147483676" r:id="rId6"/>
    <p:sldLayoutId id="2147483677" r:id="rId7"/>
    <p:sldLayoutId id="2147483681" r:id="rId8"/>
    <p:sldLayoutId id="2147483684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ctrTitle"/>
          </p:nvPr>
        </p:nvSpPr>
        <p:spPr>
          <a:xfrm>
            <a:off x="715100" y="1653285"/>
            <a:ext cx="5804400" cy="14282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-150" dirty="0"/>
              <a:t>Epidemic</a:t>
            </a:r>
            <a:r>
              <a:rPr lang="en-US" spc="75" dirty="0"/>
              <a:t> </a:t>
            </a:r>
            <a:r>
              <a:rPr lang="en-US" spc="-130" dirty="0"/>
              <a:t>Simulation</a:t>
            </a:r>
            <a:r>
              <a:rPr lang="en-US" spc="80" dirty="0"/>
              <a:t> </a:t>
            </a:r>
            <a:r>
              <a:rPr lang="en-US" spc="-95" dirty="0"/>
              <a:t>Project</a:t>
            </a:r>
            <a:endParaRPr dirty="0"/>
          </a:p>
        </p:txBody>
      </p:sp>
      <p:sp>
        <p:nvSpPr>
          <p:cNvPr id="190" name="Google Shape;190;p35"/>
          <p:cNvSpPr txBox="1">
            <a:spLocks noGrp="1"/>
          </p:cNvSpPr>
          <p:nvPr>
            <p:ph type="subTitle" idx="1"/>
          </p:nvPr>
        </p:nvSpPr>
        <p:spPr>
          <a:xfrm>
            <a:off x="715100" y="3394286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rom Ivo Sardzovski-Teovski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Konstantin Pandilovski</a:t>
            </a:r>
            <a:br>
              <a:rPr lang="en" dirty="0"/>
            </a:br>
            <a:r>
              <a:rPr lang="en" dirty="0"/>
              <a:t>          Matej Dobrevski</a:t>
            </a:r>
            <a:endParaRPr dirty="0"/>
          </a:p>
        </p:txBody>
      </p:sp>
      <p:pic>
        <p:nvPicPr>
          <p:cNvPr id="191" name="Google Shape;1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1274" y="3597392"/>
            <a:ext cx="676925" cy="674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83586">
            <a:off x="6381368" y="1280068"/>
            <a:ext cx="1454489" cy="1806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35"/>
          <p:cNvCxnSpPr/>
          <p:nvPr/>
        </p:nvCxnSpPr>
        <p:spPr>
          <a:xfrm>
            <a:off x="800550" y="3997000"/>
            <a:ext cx="31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5"/>
          <p:cNvCxnSpPr/>
          <p:nvPr/>
        </p:nvCxnSpPr>
        <p:spPr>
          <a:xfrm>
            <a:off x="800550" y="1487350"/>
            <a:ext cx="532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5" name="Google Shape;1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6674" y="497649"/>
            <a:ext cx="676925" cy="67407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5"/>
          <p:cNvSpPr/>
          <p:nvPr/>
        </p:nvSpPr>
        <p:spPr>
          <a:xfrm>
            <a:off x="800550" y="535000"/>
            <a:ext cx="628200" cy="62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35"/>
          <p:cNvGrpSpPr/>
          <p:nvPr/>
        </p:nvGrpSpPr>
        <p:grpSpPr>
          <a:xfrm>
            <a:off x="929196" y="672847"/>
            <a:ext cx="370908" cy="352504"/>
            <a:chOff x="3214100" y="2111425"/>
            <a:chExt cx="347650" cy="330400"/>
          </a:xfrm>
        </p:grpSpPr>
        <p:sp>
          <p:nvSpPr>
            <p:cNvPr id="198" name="Google Shape;198;p35"/>
            <p:cNvSpPr/>
            <p:nvPr/>
          </p:nvSpPr>
          <p:spPr>
            <a:xfrm>
              <a:off x="3214100" y="2111425"/>
              <a:ext cx="347650" cy="330400"/>
            </a:xfrm>
            <a:custGeom>
              <a:avLst/>
              <a:gdLst/>
              <a:ahLst/>
              <a:cxnLst/>
              <a:rect l="l" t="t" r="r" b="b"/>
              <a:pathLst>
                <a:path w="13906" h="13216" extrusionOk="0">
                  <a:moveTo>
                    <a:pt x="7248" y="743"/>
                  </a:moveTo>
                  <a:cubicBezTo>
                    <a:pt x="7634" y="743"/>
                    <a:pt x="8026" y="782"/>
                    <a:pt x="8418" y="862"/>
                  </a:cubicBezTo>
                  <a:cubicBezTo>
                    <a:pt x="11162" y="1392"/>
                    <a:pt x="13126" y="3793"/>
                    <a:pt x="13126" y="6599"/>
                  </a:cubicBezTo>
                  <a:cubicBezTo>
                    <a:pt x="13126" y="8127"/>
                    <a:pt x="12503" y="9623"/>
                    <a:pt x="11411" y="10715"/>
                  </a:cubicBezTo>
                  <a:cubicBezTo>
                    <a:pt x="10287" y="11839"/>
                    <a:pt x="8794" y="12422"/>
                    <a:pt x="7284" y="12422"/>
                  </a:cubicBezTo>
                  <a:cubicBezTo>
                    <a:pt x="6157" y="12422"/>
                    <a:pt x="5021" y="12098"/>
                    <a:pt x="4022" y="11432"/>
                  </a:cubicBezTo>
                  <a:cubicBezTo>
                    <a:pt x="1715" y="9904"/>
                    <a:pt x="811" y="6911"/>
                    <a:pt x="1871" y="4354"/>
                  </a:cubicBezTo>
                  <a:cubicBezTo>
                    <a:pt x="2806" y="2137"/>
                    <a:pt x="4932" y="743"/>
                    <a:pt x="7248" y="743"/>
                  </a:cubicBezTo>
                  <a:close/>
                  <a:moveTo>
                    <a:pt x="7288" y="1"/>
                  </a:moveTo>
                  <a:cubicBezTo>
                    <a:pt x="6015" y="1"/>
                    <a:pt x="4736" y="365"/>
                    <a:pt x="3617" y="1112"/>
                  </a:cubicBezTo>
                  <a:cubicBezTo>
                    <a:pt x="998" y="2889"/>
                    <a:pt x="0" y="6225"/>
                    <a:pt x="1216" y="9156"/>
                  </a:cubicBezTo>
                  <a:cubicBezTo>
                    <a:pt x="2260" y="11645"/>
                    <a:pt x="4683" y="13215"/>
                    <a:pt x="7300" y="13215"/>
                  </a:cubicBezTo>
                  <a:cubicBezTo>
                    <a:pt x="7732" y="13215"/>
                    <a:pt x="8169" y="13172"/>
                    <a:pt x="8605" y="13084"/>
                  </a:cubicBezTo>
                  <a:cubicBezTo>
                    <a:pt x="11692" y="12461"/>
                    <a:pt x="13906" y="9748"/>
                    <a:pt x="13906" y="6599"/>
                  </a:cubicBezTo>
                  <a:cubicBezTo>
                    <a:pt x="13906" y="4853"/>
                    <a:pt x="13220" y="3169"/>
                    <a:pt x="11973" y="1922"/>
                  </a:cubicBezTo>
                  <a:cubicBezTo>
                    <a:pt x="10687" y="655"/>
                    <a:pt x="8993" y="1"/>
                    <a:pt x="7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5"/>
            <p:cNvSpPr/>
            <p:nvPr/>
          </p:nvSpPr>
          <p:spPr>
            <a:xfrm>
              <a:off x="3225000" y="2147775"/>
              <a:ext cx="300125" cy="256975"/>
            </a:xfrm>
            <a:custGeom>
              <a:avLst/>
              <a:gdLst/>
              <a:ahLst/>
              <a:cxnLst/>
              <a:rect l="l" t="t" r="r" b="b"/>
              <a:pathLst>
                <a:path w="12005" h="10279" extrusionOk="0">
                  <a:moveTo>
                    <a:pt x="6829" y="772"/>
                  </a:moveTo>
                  <a:cubicBezTo>
                    <a:pt x="9072" y="772"/>
                    <a:pt x="11225" y="2509"/>
                    <a:pt x="11225" y="5145"/>
                  </a:cubicBezTo>
                  <a:cubicBezTo>
                    <a:pt x="11225" y="7546"/>
                    <a:pt x="9261" y="9510"/>
                    <a:pt x="6860" y="9510"/>
                  </a:cubicBezTo>
                  <a:cubicBezTo>
                    <a:pt x="2963" y="9479"/>
                    <a:pt x="1030" y="4802"/>
                    <a:pt x="3773" y="2058"/>
                  </a:cubicBezTo>
                  <a:cubicBezTo>
                    <a:pt x="4661" y="1170"/>
                    <a:pt x="5755" y="772"/>
                    <a:pt x="6829" y="772"/>
                  </a:cubicBezTo>
                  <a:close/>
                  <a:moveTo>
                    <a:pt x="6860" y="1"/>
                  </a:moveTo>
                  <a:cubicBezTo>
                    <a:pt x="2277" y="1"/>
                    <a:pt x="1" y="5550"/>
                    <a:pt x="3243" y="8762"/>
                  </a:cubicBezTo>
                  <a:cubicBezTo>
                    <a:pt x="4281" y="9810"/>
                    <a:pt x="5560" y="10278"/>
                    <a:pt x="6817" y="10278"/>
                  </a:cubicBezTo>
                  <a:cubicBezTo>
                    <a:pt x="9449" y="10278"/>
                    <a:pt x="11983" y="8226"/>
                    <a:pt x="12004" y="5145"/>
                  </a:cubicBezTo>
                  <a:cubicBezTo>
                    <a:pt x="11973" y="2308"/>
                    <a:pt x="9697" y="1"/>
                    <a:pt x="6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5"/>
            <p:cNvSpPr/>
            <p:nvPr/>
          </p:nvSpPr>
          <p:spPr>
            <a:xfrm>
              <a:off x="3379325" y="2203125"/>
              <a:ext cx="92800" cy="107575"/>
            </a:xfrm>
            <a:custGeom>
              <a:avLst/>
              <a:gdLst/>
              <a:ahLst/>
              <a:cxnLst/>
              <a:rect l="l" t="t" r="r" b="b"/>
              <a:pathLst>
                <a:path w="3712" h="4303" extrusionOk="0">
                  <a:moveTo>
                    <a:pt x="1860" y="1512"/>
                  </a:moveTo>
                  <a:cubicBezTo>
                    <a:pt x="2082" y="1512"/>
                    <a:pt x="2308" y="1622"/>
                    <a:pt x="2246" y="1840"/>
                  </a:cubicBezTo>
                  <a:lnTo>
                    <a:pt x="2246" y="2432"/>
                  </a:lnTo>
                  <a:cubicBezTo>
                    <a:pt x="2308" y="2666"/>
                    <a:pt x="2082" y="2783"/>
                    <a:pt x="1860" y="2783"/>
                  </a:cubicBezTo>
                  <a:cubicBezTo>
                    <a:pt x="1638" y="2783"/>
                    <a:pt x="1420" y="2666"/>
                    <a:pt x="1498" y="2432"/>
                  </a:cubicBezTo>
                  <a:lnTo>
                    <a:pt x="1498" y="1840"/>
                  </a:lnTo>
                  <a:cubicBezTo>
                    <a:pt x="1420" y="1622"/>
                    <a:pt x="1638" y="1512"/>
                    <a:pt x="1860" y="1512"/>
                  </a:cubicBezTo>
                  <a:close/>
                  <a:moveTo>
                    <a:pt x="1404" y="0"/>
                  </a:moveTo>
                  <a:lnTo>
                    <a:pt x="1404" y="780"/>
                  </a:lnTo>
                  <a:cubicBezTo>
                    <a:pt x="1310" y="842"/>
                    <a:pt x="1248" y="873"/>
                    <a:pt x="1155" y="936"/>
                  </a:cubicBezTo>
                  <a:lnTo>
                    <a:pt x="656" y="437"/>
                  </a:lnTo>
                  <a:lnTo>
                    <a:pt x="126" y="998"/>
                  </a:lnTo>
                  <a:lnTo>
                    <a:pt x="718" y="1590"/>
                  </a:lnTo>
                  <a:cubicBezTo>
                    <a:pt x="718" y="1653"/>
                    <a:pt x="718" y="1715"/>
                    <a:pt x="687" y="1746"/>
                  </a:cubicBezTo>
                  <a:lnTo>
                    <a:pt x="1" y="1746"/>
                  </a:lnTo>
                  <a:lnTo>
                    <a:pt x="1" y="2526"/>
                  </a:lnTo>
                  <a:lnTo>
                    <a:pt x="687" y="2526"/>
                  </a:lnTo>
                  <a:cubicBezTo>
                    <a:pt x="687" y="2588"/>
                    <a:pt x="718" y="2650"/>
                    <a:pt x="718" y="2713"/>
                  </a:cubicBezTo>
                  <a:lnTo>
                    <a:pt x="126" y="3305"/>
                  </a:lnTo>
                  <a:lnTo>
                    <a:pt x="687" y="3866"/>
                  </a:lnTo>
                  <a:lnTo>
                    <a:pt x="1155" y="3368"/>
                  </a:lnTo>
                  <a:cubicBezTo>
                    <a:pt x="1248" y="3430"/>
                    <a:pt x="1342" y="3492"/>
                    <a:pt x="1435" y="3523"/>
                  </a:cubicBezTo>
                  <a:lnTo>
                    <a:pt x="1435" y="4303"/>
                  </a:lnTo>
                  <a:lnTo>
                    <a:pt x="2215" y="4303"/>
                  </a:lnTo>
                  <a:lnTo>
                    <a:pt x="2215" y="3555"/>
                  </a:lnTo>
                  <a:cubicBezTo>
                    <a:pt x="2308" y="3523"/>
                    <a:pt x="2402" y="3461"/>
                    <a:pt x="2495" y="3399"/>
                  </a:cubicBezTo>
                  <a:lnTo>
                    <a:pt x="2994" y="3898"/>
                  </a:lnTo>
                  <a:lnTo>
                    <a:pt x="3524" y="3336"/>
                  </a:lnTo>
                  <a:lnTo>
                    <a:pt x="2963" y="2775"/>
                  </a:lnTo>
                  <a:cubicBezTo>
                    <a:pt x="2963" y="2682"/>
                    <a:pt x="2994" y="2619"/>
                    <a:pt x="2994" y="2526"/>
                  </a:cubicBezTo>
                  <a:lnTo>
                    <a:pt x="3711" y="2526"/>
                  </a:lnTo>
                  <a:lnTo>
                    <a:pt x="3711" y="1746"/>
                  </a:lnTo>
                  <a:lnTo>
                    <a:pt x="2994" y="1746"/>
                  </a:lnTo>
                  <a:cubicBezTo>
                    <a:pt x="2994" y="1684"/>
                    <a:pt x="2963" y="1622"/>
                    <a:pt x="2963" y="1528"/>
                  </a:cubicBezTo>
                  <a:lnTo>
                    <a:pt x="3524" y="967"/>
                  </a:lnTo>
                  <a:lnTo>
                    <a:pt x="2994" y="406"/>
                  </a:lnTo>
                  <a:lnTo>
                    <a:pt x="2464" y="904"/>
                  </a:lnTo>
                  <a:cubicBezTo>
                    <a:pt x="2371" y="842"/>
                    <a:pt x="2277" y="811"/>
                    <a:pt x="2183" y="780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5"/>
            <p:cNvSpPr/>
            <p:nvPr/>
          </p:nvSpPr>
          <p:spPr>
            <a:xfrm>
              <a:off x="3345050" y="2316925"/>
              <a:ext cx="65500" cy="44450"/>
            </a:xfrm>
            <a:custGeom>
              <a:avLst/>
              <a:gdLst/>
              <a:ahLst/>
              <a:cxnLst/>
              <a:rect l="l" t="t" r="r" b="b"/>
              <a:pathLst>
                <a:path w="2620" h="1778" extrusionOk="0">
                  <a:moveTo>
                    <a:pt x="561" y="0"/>
                  </a:moveTo>
                  <a:lnTo>
                    <a:pt x="0" y="562"/>
                  </a:lnTo>
                  <a:lnTo>
                    <a:pt x="717" y="1247"/>
                  </a:lnTo>
                  <a:lnTo>
                    <a:pt x="1559" y="1279"/>
                  </a:lnTo>
                  <a:lnTo>
                    <a:pt x="2058" y="1777"/>
                  </a:lnTo>
                  <a:lnTo>
                    <a:pt x="2619" y="1216"/>
                  </a:lnTo>
                  <a:lnTo>
                    <a:pt x="1902" y="530"/>
                  </a:lnTo>
                  <a:lnTo>
                    <a:pt x="1060" y="499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5"/>
            <p:cNvSpPr/>
            <p:nvPr/>
          </p:nvSpPr>
          <p:spPr>
            <a:xfrm>
              <a:off x="3330225" y="2221050"/>
              <a:ext cx="19525" cy="19500"/>
            </a:xfrm>
            <a:custGeom>
              <a:avLst/>
              <a:gdLst/>
              <a:ahLst/>
              <a:cxnLst/>
              <a:rect l="l" t="t" r="r" b="b"/>
              <a:pathLst>
                <a:path w="781" h="780" extrusionOk="0">
                  <a:moveTo>
                    <a:pt x="1" y="0"/>
                  </a:moveTo>
                  <a:lnTo>
                    <a:pt x="1" y="780"/>
                  </a:lnTo>
                  <a:lnTo>
                    <a:pt x="780" y="78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5"/>
            <p:cNvSpPr/>
            <p:nvPr/>
          </p:nvSpPr>
          <p:spPr>
            <a:xfrm>
              <a:off x="3309975" y="2256125"/>
              <a:ext cx="28075" cy="27300"/>
            </a:xfrm>
            <a:custGeom>
              <a:avLst/>
              <a:gdLst/>
              <a:ahLst/>
              <a:cxnLst/>
              <a:rect l="l" t="t" r="r" b="b"/>
              <a:pathLst>
                <a:path w="1123" h="1092" extrusionOk="0">
                  <a:moveTo>
                    <a:pt x="561" y="0"/>
                  </a:moveTo>
                  <a:lnTo>
                    <a:pt x="0" y="562"/>
                  </a:lnTo>
                  <a:lnTo>
                    <a:pt x="561" y="1092"/>
                  </a:lnTo>
                  <a:lnTo>
                    <a:pt x="1122" y="562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4" name="Google Shape;20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6275" y="3274761"/>
            <a:ext cx="628200" cy="648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-150" dirty="0"/>
              <a:t>Epidemic</a:t>
            </a:r>
            <a:r>
              <a:rPr lang="en-US" spc="75" dirty="0"/>
              <a:t> </a:t>
            </a:r>
            <a:r>
              <a:rPr lang="en-US" spc="-130" dirty="0"/>
              <a:t>Simulation</a:t>
            </a:r>
            <a:r>
              <a:rPr lang="en-US" spc="80" dirty="0"/>
              <a:t> </a:t>
            </a:r>
            <a:r>
              <a:rPr lang="en-US" spc="-95" dirty="0"/>
              <a:t>Project</a:t>
            </a:r>
            <a:endParaRPr dirty="0"/>
          </a:p>
        </p:txBody>
      </p:sp>
      <p:sp>
        <p:nvSpPr>
          <p:cNvPr id="213" name="Google Shape;213;p36"/>
          <p:cNvSpPr txBox="1"/>
          <p:nvPr/>
        </p:nvSpPr>
        <p:spPr>
          <a:xfrm>
            <a:off x="802050" y="1249511"/>
            <a:ext cx="7704000" cy="1038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173990" indent="-161290">
              <a:lnSpc>
                <a:spcPct val="100000"/>
              </a:lnSpc>
              <a:spcBef>
                <a:spcPts val="575"/>
              </a:spcBef>
              <a:buChar char="•"/>
              <a:tabLst>
                <a:tab pos="173990" algn="l"/>
              </a:tabLst>
            </a:pPr>
            <a:r>
              <a:rPr lang="en-US" sz="1800" spc="-25" dirty="0">
                <a:solidFill>
                  <a:schemeClr val="tx1"/>
                </a:solidFill>
                <a:latin typeface="Tahoma"/>
                <a:cs typeface="Tahoma"/>
              </a:rPr>
              <a:t>Simulates</a:t>
            </a:r>
            <a:r>
              <a:rPr lang="en-US" sz="1800" spc="-2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sz="1800" spc="-25" dirty="0">
                <a:solidFill>
                  <a:schemeClr val="tx1"/>
                </a:solidFill>
                <a:latin typeface="Tahoma"/>
                <a:cs typeface="Tahoma"/>
              </a:rPr>
              <a:t>virus</a:t>
            </a:r>
            <a:r>
              <a:rPr lang="en-US" sz="1800" spc="-1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sz="1800" spc="-50" dirty="0">
                <a:solidFill>
                  <a:schemeClr val="tx1"/>
                </a:solidFill>
                <a:latin typeface="Tahoma"/>
                <a:cs typeface="Tahoma"/>
              </a:rPr>
              <a:t>spread</a:t>
            </a:r>
            <a:r>
              <a:rPr lang="en-US" sz="1800" spc="-1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Tahoma"/>
                <a:cs typeface="Tahoma"/>
              </a:rPr>
              <a:t>with</a:t>
            </a:r>
            <a:r>
              <a:rPr lang="en-US" sz="1800" spc="-1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sz="1800" spc="-25" dirty="0">
                <a:solidFill>
                  <a:schemeClr val="tx1"/>
                </a:solidFill>
                <a:latin typeface="Tahoma"/>
                <a:cs typeface="Tahoma"/>
              </a:rPr>
              <a:t>vaccination,</a:t>
            </a:r>
            <a:r>
              <a:rPr lang="en-US" sz="1800" spc="-1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sz="1800" spc="-30" dirty="0">
                <a:solidFill>
                  <a:schemeClr val="tx1"/>
                </a:solidFill>
                <a:latin typeface="Tahoma"/>
                <a:cs typeface="Tahoma"/>
              </a:rPr>
              <a:t>reinfection,</a:t>
            </a:r>
            <a:r>
              <a:rPr lang="en-US" sz="1800" spc="-1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sz="1800" spc="-10" dirty="0">
                <a:solidFill>
                  <a:schemeClr val="tx1"/>
                </a:solidFill>
                <a:latin typeface="Tahoma"/>
                <a:cs typeface="Tahoma"/>
              </a:rPr>
              <a:t>mutation</a:t>
            </a:r>
            <a:endParaRPr lang="en-US" sz="1800" dirty="0">
              <a:solidFill>
                <a:schemeClr val="tx1"/>
              </a:solidFill>
              <a:latin typeface="Tahoma"/>
              <a:cs typeface="Tahoma"/>
            </a:endParaRPr>
          </a:p>
          <a:p>
            <a:pPr marL="173990" indent="-161290">
              <a:lnSpc>
                <a:spcPct val="100000"/>
              </a:lnSpc>
              <a:spcBef>
                <a:spcPts val="470"/>
              </a:spcBef>
              <a:buChar char="•"/>
              <a:tabLst>
                <a:tab pos="173990" algn="l"/>
              </a:tabLst>
            </a:pPr>
            <a:r>
              <a:rPr lang="en-US" sz="1800" dirty="0">
                <a:solidFill>
                  <a:schemeClr val="tx1"/>
                </a:solidFill>
                <a:latin typeface="Tahoma"/>
                <a:cs typeface="Tahoma"/>
              </a:rPr>
              <a:t>C++</a:t>
            </a:r>
            <a:r>
              <a:rPr lang="en-US" sz="1800" spc="1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sz="1800" spc="-40" dirty="0">
                <a:solidFill>
                  <a:schemeClr val="tx1"/>
                </a:solidFill>
                <a:latin typeface="Tahoma"/>
                <a:cs typeface="Tahoma"/>
              </a:rPr>
              <a:t>program</a:t>
            </a:r>
            <a:r>
              <a:rPr lang="en-US" sz="1800" spc="1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sz="1800" spc="-30" dirty="0">
                <a:solidFill>
                  <a:schemeClr val="tx1"/>
                </a:solidFill>
                <a:latin typeface="Tahoma"/>
                <a:cs typeface="Tahoma"/>
              </a:rPr>
              <a:t>modeling</a:t>
            </a:r>
            <a:r>
              <a:rPr lang="en-US" sz="1800" spc="1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sz="1800" spc="-20" dirty="0">
                <a:solidFill>
                  <a:schemeClr val="tx1"/>
                </a:solidFill>
                <a:latin typeface="Tahoma"/>
                <a:cs typeface="Tahoma"/>
              </a:rPr>
              <a:t>realistic</a:t>
            </a:r>
            <a:r>
              <a:rPr lang="en-US" sz="1800" spc="1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sz="1800" spc="-50" dirty="0">
                <a:solidFill>
                  <a:schemeClr val="tx1"/>
                </a:solidFill>
                <a:latin typeface="Tahoma"/>
                <a:cs typeface="Tahoma"/>
              </a:rPr>
              <a:t>disease</a:t>
            </a:r>
            <a:r>
              <a:rPr lang="en-US" sz="1800" spc="1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sz="1800" spc="-10" dirty="0">
                <a:solidFill>
                  <a:schemeClr val="tx1"/>
                </a:solidFill>
                <a:latin typeface="Tahoma"/>
                <a:cs typeface="Tahoma"/>
              </a:rPr>
              <a:t>dynamics</a:t>
            </a:r>
            <a:endParaRPr lang="en-US" sz="1800" dirty="0">
              <a:solidFill>
                <a:schemeClr val="tx1"/>
              </a:solidFill>
              <a:latin typeface="Tahoma"/>
              <a:cs typeface="Tahoma"/>
            </a:endParaRPr>
          </a:p>
          <a:p>
            <a:pPr marL="173990" indent="-161290">
              <a:lnSpc>
                <a:spcPct val="100000"/>
              </a:lnSpc>
              <a:spcBef>
                <a:spcPts val="475"/>
              </a:spcBef>
              <a:buChar char="•"/>
              <a:tabLst>
                <a:tab pos="173990" algn="l"/>
              </a:tabLst>
            </a:pPr>
            <a:r>
              <a:rPr lang="en-US" sz="1800" spc="-40" dirty="0">
                <a:solidFill>
                  <a:schemeClr val="tx1"/>
                </a:solidFill>
                <a:latin typeface="Tahoma"/>
                <a:cs typeface="Tahoma"/>
              </a:rPr>
              <a:t>Uses</a:t>
            </a:r>
            <a:r>
              <a:rPr lang="en-US" sz="1800" spc="-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Tahoma"/>
                <a:cs typeface="Tahoma"/>
              </a:rPr>
              <a:t>OOP </a:t>
            </a:r>
            <a:r>
              <a:rPr lang="en-US" sz="1800" spc="-20" dirty="0">
                <a:solidFill>
                  <a:schemeClr val="tx1"/>
                </a:solidFill>
                <a:latin typeface="Tahoma"/>
                <a:cs typeface="Tahoma"/>
              </a:rPr>
              <a:t>pillars</a:t>
            </a:r>
            <a:r>
              <a:rPr lang="en-US" sz="180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sz="1800" spc="-10" dirty="0">
                <a:solidFill>
                  <a:schemeClr val="tx1"/>
                </a:solidFill>
                <a:latin typeface="Tahoma"/>
                <a:cs typeface="Tahoma"/>
              </a:rPr>
              <a:t>for</a:t>
            </a:r>
            <a:r>
              <a:rPr lang="en-US" sz="180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sz="1800" spc="-30" dirty="0">
                <a:solidFill>
                  <a:schemeClr val="tx1"/>
                </a:solidFill>
                <a:latin typeface="Tahoma"/>
                <a:cs typeface="Tahoma"/>
              </a:rPr>
              <a:t>modularity</a:t>
            </a:r>
            <a:r>
              <a:rPr lang="en-US" sz="180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sz="1800" spc="-20" dirty="0">
                <a:solidFill>
                  <a:schemeClr val="tx1"/>
                </a:solidFill>
                <a:latin typeface="Tahoma"/>
                <a:cs typeface="Tahoma"/>
              </a:rPr>
              <a:t>and</a:t>
            </a:r>
            <a:r>
              <a:rPr lang="en-US" sz="180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sz="1800" spc="-10" dirty="0">
                <a:solidFill>
                  <a:schemeClr val="tx1"/>
                </a:solidFill>
                <a:latin typeface="Tahoma"/>
                <a:cs typeface="Tahoma"/>
              </a:rPr>
              <a:t>extensibility</a:t>
            </a:r>
            <a:endParaRPr sz="1800" b="1" dirty="0">
              <a:solidFill>
                <a:schemeClr val="tx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715087" y="4147800"/>
            <a:ext cx="3132819" cy="46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For more info:</a:t>
            </a:r>
            <a:br>
              <a:rPr lang="en" sz="700" b="1" dirty="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</a:br>
            <a:r>
              <a:rPr lang="en" sz="900" b="1" dirty="0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</a:rPr>
              <a:t>ivo_st7 | m_dobrevski | k.pandilovski</a:t>
            </a:r>
            <a:endParaRPr dirty="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215" name="Google Shape;215;p36"/>
          <p:cNvSpPr txBox="1"/>
          <p:nvPr/>
        </p:nvSpPr>
        <p:spPr>
          <a:xfrm>
            <a:off x="4160488" y="4147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You can see our sister project:</a:t>
            </a:r>
            <a:br>
              <a:rPr lang="en" sz="700" b="1" dirty="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</a:br>
            <a:r>
              <a:rPr lang="en" sz="900" b="1" dirty="0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</a:rPr>
              <a:t>Virus spread simulator in Flowgorithm</a:t>
            </a:r>
            <a:endParaRPr sz="500" b="1" dirty="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cxnSp>
        <p:nvCxnSpPr>
          <p:cNvPr id="216" name="Google Shape;216;p36"/>
          <p:cNvCxnSpPr/>
          <p:nvPr/>
        </p:nvCxnSpPr>
        <p:spPr>
          <a:xfrm>
            <a:off x="802050" y="4137793"/>
            <a:ext cx="31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6"/>
          <p:cNvCxnSpPr/>
          <p:nvPr/>
        </p:nvCxnSpPr>
        <p:spPr>
          <a:xfrm>
            <a:off x="4289225" y="4137793"/>
            <a:ext cx="31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" name="Google Shape;2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3525" y="842875"/>
            <a:ext cx="787775" cy="813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6525" y="4196050"/>
            <a:ext cx="575116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>
            <a:spLocks noGrp="1"/>
          </p:cNvSpPr>
          <p:nvPr>
            <p:ph type="subTitle" idx="1"/>
          </p:nvPr>
        </p:nvSpPr>
        <p:spPr>
          <a:xfrm>
            <a:off x="720000" y="3606628"/>
            <a:ext cx="5035614" cy="937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3990" indent="-161290">
              <a:spcBef>
                <a:spcPts val="575"/>
              </a:spcBef>
              <a:buFontTx/>
              <a:buChar char="•"/>
              <a:tabLst>
                <a:tab pos="173990" algn="l"/>
              </a:tabLst>
            </a:pPr>
            <a:r>
              <a:rPr lang="en-US" sz="1700" dirty="0">
                <a:latin typeface="Tahoma"/>
                <a:cs typeface="Tahoma"/>
              </a:rPr>
              <a:t>Encapsulation hides data with private attributes, accessed via getters/setters for control.</a:t>
            </a:r>
          </a:p>
          <a:p>
            <a:pPr marL="173990" indent="-161290">
              <a:spcBef>
                <a:spcPts val="575"/>
              </a:spcBef>
              <a:buFontTx/>
              <a:buChar char="•"/>
              <a:tabLst>
                <a:tab pos="173990" algn="l"/>
              </a:tabLst>
            </a:pPr>
            <a:r>
              <a:rPr lang="en-US" sz="1700" dirty="0">
                <a:latin typeface="Tahoma"/>
                <a:cs typeface="Tahoma"/>
              </a:rPr>
              <a:t>Private attributes in Person (e.g., state, age)</a:t>
            </a:r>
          </a:p>
          <a:p>
            <a:pPr marL="173990" indent="-161290">
              <a:spcBef>
                <a:spcPts val="575"/>
              </a:spcBef>
              <a:buFontTx/>
              <a:buChar char="•"/>
              <a:tabLst>
                <a:tab pos="173990" algn="l"/>
              </a:tabLst>
            </a:pPr>
            <a:r>
              <a:rPr lang="en-US" sz="1700" dirty="0">
                <a:latin typeface="Tahoma"/>
                <a:cs typeface="Tahoma"/>
              </a:rPr>
              <a:t>Getters/setters validate inputs (e.g., </a:t>
            </a:r>
            <a:r>
              <a:rPr lang="en-US" sz="1700" dirty="0" err="1">
                <a:latin typeface="Tahoma"/>
                <a:cs typeface="Tahoma"/>
              </a:rPr>
              <a:t>setState</a:t>
            </a:r>
            <a:r>
              <a:rPr lang="en-US" sz="1700" dirty="0">
                <a:latin typeface="Tahoma"/>
                <a:cs typeface="Tahoma"/>
              </a:rPr>
              <a:t>())</a:t>
            </a:r>
          </a:p>
          <a:p>
            <a:pPr marL="173990" indent="-161290">
              <a:spcBef>
                <a:spcPts val="575"/>
              </a:spcBef>
              <a:buFontTx/>
              <a:buChar char="•"/>
              <a:tabLst>
                <a:tab pos="173990" algn="l"/>
              </a:tabLst>
            </a:pPr>
            <a:endParaRPr lang="en-US" sz="1700" dirty="0">
              <a:latin typeface="Tahoma"/>
              <a:cs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sp>
        <p:nvSpPr>
          <p:cNvPr id="254" name="Google Shape;254;p38"/>
          <p:cNvSpPr txBox="1">
            <a:spLocks noGrp="1"/>
          </p:cNvSpPr>
          <p:nvPr>
            <p:ph type="title"/>
          </p:nvPr>
        </p:nvSpPr>
        <p:spPr>
          <a:xfrm>
            <a:off x="720000" y="2232940"/>
            <a:ext cx="4661100" cy="395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spc="-150" dirty="0"/>
              <a:t>Encapsulation</a:t>
            </a:r>
            <a:r>
              <a:rPr lang="en-US" sz="3500" spc="45" dirty="0"/>
              <a:t> </a:t>
            </a:r>
            <a:r>
              <a:rPr lang="en-US" sz="3500" spc="-95" dirty="0"/>
              <a:t>in</a:t>
            </a:r>
            <a:r>
              <a:rPr lang="en-US" sz="3500" spc="45" dirty="0"/>
              <a:t> </a:t>
            </a:r>
            <a:r>
              <a:rPr lang="en-US" sz="3500" spc="-125" dirty="0"/>
              <a:t>the</a:t>
            </a:r>
            <a:r>
              <a:rPr lang="en-US" sz="3500" spc="45" dirty="0"/>
              <a:t> </a:t>
            </a:r>
            <a:r>
              <a:rPr lang="en-US" sz="3500" spc="-105" dirty="0"/>
              <a:t>Simulation</a:t>
            </a:r>
            <a:endParaRPr sz="3500" dirty="0"/>
          </a:p>
        </p:txBody>
      </p:sp>
      <p:cxnSp>
        <p:nvCxnSpPr>
          <p:cNvPr id="255" name="Google Shape;255;p38"/>
          <p:cNvCxnSpPr/>
          <p:nvPr/>
        </p:nvCxnSpPr>
        <p:spPr>
          <a:xfrm>
            <a:off x="800550" y="1949450"/>
            <a:ext cx="47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38"/>
          <p:cNvSpPr/>
          <p:nvPr/>
        </p:nvSpPr>
        <p:spPr>
          <a:xfrm>
            <a:off x="800550" y="930625"/>
            <a:ext cx="628200" cy="62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" name="Google Shape;257;p38"/>
          <p:cNvCxnSpPr/>
          <p:nvPr/>
        </p:nvCxnSpPr>
        <p:spPr>
          <a:xfrm>
            <a:off x="800550" y="2977088"/>
            <a:ext cx="31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512" y="3110444"/>
            <a:ext cx="861900" cy="85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201" y="3799925"/>
            <a:ext cx="987481" cy="101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200" y="720900"/>
            <a:ext cx="1588525" cy="169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775" y="2460175"/>
            <a:ext cx="518225" cy="514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38"/>
          <p:cNvGrpSpPr/>
          <p:nvPr/>
        </p:nvGrpSpPr>
        <p:grpSpPr>
          <a:xfrm>
            <a:off x="917192" y="1068073"/>
            <a:ext cx="394913" cy="353304"/>
            <a:chOff x="1701275" y="1550725"/>
            <a:chExt cx="370150" cy="331150"/>
          </a:xfrm>
        </p:grpSpPr>
        <p:sp>
          <p:nvSpPr>
            <p:cNvPr id="265" name="Google Shape;265;p38"/>
            <p:cNvSpPr/>
            <p:nvPr/>
          </p:nvSpPr>
          <p:spPr>
            <a:xfrm>
              <a:off x="1701275" y="1550725"/>
              <a:ext cx="370150" cy="331150"/>
            </a:xfrm>
            <a:custGeom>
              <a:avLst/>
              <a:gdLst/>
              <a:ahLst/>
              <a:cxnLst/>
              <a:rect l="l" t="t" r="r" b="b"/>
              <a:pathLst>
                <a:path w="14806" h="13246" extrusionOk="0">
                  <a:moveTo>
                    <a:pt x="8800" y="804"/>
                  </a:moveTo>
                  <a:cubicBezTo>
                    <a:pt x="11007" y="804"/>
                    <a:pt x="13122" y="2507"/>
                    <a:pt x="13122" y="5082"/>
                  </a:cubicBezTo>
                  <a:cubicBezTo>
                    <a:pt x="13122" y="7452"/>
                    <a:pt x="11189" y="9385"/>
                    <a:pt x="8819" y="9385"/>
                  </a:cubicBezTo>
                  <a:cubicBezTo>
                    <a:pt x="5016" y="9385"/>
                    <a:pt x="3083" y="4770"/>
                    <a:pt x="5795" y="2058"/>
                  </a:cubicBezTo>
                  <a:cubicBezTo>
                    <a:pt x="6671" y="1192"/>
                    <a:pt x="7746" y="804"/>
                    <a:pt x="8800" y="804"/>
                  </a:cubicBezTo>
                  <a:close/>
                  <a:moveTo>
                    <a:pt x="3425" y="9291"/>
                  </a:moveTo>
                  <a:lnTo>
                    <a:pt x="4579" y="10476"/>
                  </a:lnTo>
                  <a:lnTo>
                    <a:pt x="3956" y="11099"/>
                  </a:lnTo>
                  <a:lnTo>
                    <a:pt x="2802" y="9915"/>
                  </a:lnTo>
                  <a:lnTo>
                    <a:pt x="3425" y="9291"/>
                  </a:lnTo>
                  <a:close/>
                  <a:moveTo>
                    <a:pt x="2241" y="10476"/>
                  </a:moveTo>
                  <a:lnTo>
                    <a:pt x="3425" y="11630"/>
                  </a:lnTo>
                  <a:lnTo>
                    <a:pt x="2895" y="12191"/>
                  </a:lnTo>
                  <a:cubicBezTo>
                    <a:pt x="2724" y="12347"/>
                    <a:pt x="2506" y="12425"/>
                    <a:pt x="2291" y="12425"/>
                  </a:cubicBezTo>
                  <a:cubicBezTo>
                    <a:pt x="2077" y="12425"/>
                    <a:pt x="1867" y="12347"/>
                    <a:pt x="1711" y="12191"/>
                  </a:cubicBezTo>
                  <a:cubicBezTo>
                    <a:pt x="1399" y="11848"/>
                    <a:pt x="1399" y="11318"/>
                    <a:pt x="1711" y="11006"/>
                  </a:cubicBezTo>
                  <a:lnTo>
                    <a:pt x="2241" y="10476"/>
                  </a:lnTo>
                  <a:close/>
                  <a:moveTo>
                    <a:pt x="8819" y="0"/>
                  </a:moveTo>
                  <a:cubicBezTo>
                    <a:pt x="4486" y="0"/>
                    <a:pt x="2147" y="5082"/>
                    <a:pt x="4984" y="8387"/>
                  </a:cubicBezTo>
                  <a:lnTo>
                    <a:pt x="4298" y="9073"/>
                  </a:lnTo>
                  <a:lnTo>
                    <a:pt x="3425" y="8200"/>
                  </a:lnTo>
                  <a:lnTo>
                    <a:pt x="1149" y="10476"/>
                  </a:lnTo>
                  <a:cubicBezTo>
                    <a:pt x="0" y="11649"/>
                    <a:pt x="1057" y="13245"/>
                    <a:pt x="2287" y="13245"/>
                  </a:cubicBezTo>
                  <a:cubicBezTo>
                    <a:pt x="2659" y="13245"/>
                    <a:pt x="3047" y="13099"/>
                    <a:pt x="3394" y="12752"/>
                  </a:cubicBezTo>
                  <a:lnTo>
                    <a:pt x="5670" y="10445"/>
                  </a:lnTo>
                  <a:lnTo>
                    <a:pt x="4829" y="9603"/>
                  </a:lnTo>
                  <a:lnTo>
                    <a:pt x="5514" y="8917"/>
                  </a:lnTo>
                  <a:cubicBezTo>
                    <a:pt x="6492" y="9759"/>
                    <a:pt x="7666" y="10152"/>
                    <a:pt x="8820" y="10152"/>
                  </a:cubicBezTo>
                  <a:cubicBezTo>
                    <a:pt x="10831" y="10152"/>
                    <a:pt x="12786" y="8959"/>
                    <a:pt x="13558" y="6859"/>
                  </a:cubicBezTo>
                  <a:cubicBezTo>
                    <a:pt x="14806" y="3523"/>
                    <a:pt x="12342" y="31"/>
                    <a:pt x="8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8"/>
            <p:cNvSpPr/>
            <p:nvPr/>
          </p:nvSpPr>
          <p:spPr>
            <a:xfrm>
              <a:off x="1844575" y="1646575"/>
              <a:ext cx="107600" cy="107600"/>
            </a:xfrm>
            <a:custGeom>
              <a:avLst/>
              <a:gdLst/>
              <a:ahLst/>
              <a:cxnLst/>
              <a:rect l="l" t="t" r="r" b="b"/>
              <a:pathLst>
                <a:path w="4304" h="4304" extrusionOk="0">
                  <a:moveTo>
                    <a:pt x="2121" y="999"/>
                  </a:moveTo>
                  <a:cubicBezTo>
                    <a:pt x="2370" y="1155"/>
                    <a:pt x="2651" y="1279"/>
                    <a:pt x="2963" y="1310"/>
                  </a:cubicBezTo>
                  <a:cubicBezTo>
                    <a:pt x="2994" y="1622"/>
                    <a:pt x="3119" y="1903"/>
                    <a:pt x="3306" y="2152"/>
                  </a:cubicBezTo>
                  <a:cubicBezTo>
                    <a:pt x="3119" y="2402"/>
                    <a:pt x="2994" y="2682"/>
                    <a:pt x="2963" y="2963"/>
                  </a:cubicBezTo>
                  <a:cubicBezTo>
                    <a:pt x="2651" y="3025"/>
                    <a:pt x="2370" y="3119"/>
                    <a:pt x="2121" y="3306"/>
                  </a:cubicBezTo>
                  <a:cubicBezTo>
                    <a:pt x="1903" y="3119"/>
                    <a:pt x="1591" y="3025"/>
                    <a:pt x="1310" y="2963"/>
                  </a:cubicBezTo>
                  <a:cubicBezTo>
                    <a:pt x="1279" y="2682"/>
                    <a:pt x="1154" y="2402"/>
                    <a:pt x="967" y="2152"/>
                  </a:cubicBezTo>
                  <a:cubicBezTo>
                    <a:pt x="1154" y="1903"/>
                    <a:pt x="1279" y="1622"/>
                    <a:pt x="1310" y="1310"/>
                  </a:cubicBezTo>
                  <a:cubicBezTo>
                    <a:pt x="1591" y="1279"/>
                    <a:pt x="1903" y="1155"/>
                    <a:pt x="2121" y="999"/>
                  </a:cubicBezTo>
                  <a:close/>
                  <a:moveTo>
                    <a:pt x="2152" y="1"/>
                  </a:moveTo>
                  <a:lnTo>
                    <a:pt x="1684" y="375"/>
                  </a:lnTo>
                  <a:cubicBezTo>
                    <a:pt x="1528" y="469"/>
                    <a:pt x="1373" y="531"/>
                    <a:pt x="1217" y="562"/>
                  </a:cubicBezTo>
                  <a:lnTo>
                    <a:pt x="624" y="625"/>
                  </a:lnTo>
                  <a:lnTo>
                    <a:pt x="562" y="1217"/>
                  </a:lnTo>
                  <a:cubicBezTo>
                    <a:pt x="531" y="1404"/>
                    <a:pt x="468" y="1560"/>
                    <a:pt x="375" y="1685"/>
                  </a:cubicBezTo>
                  <a:lnTo>
                    <a:pt x="1" y="2152"/>
                  </a:lnTo>
                  <a:lnTo>
                    <a:pt x="375" y="2620"/>
                  </a:lnTo>
                  <a:cubicBezTo>
                    <a:pt x="468" y="2745"/>
                    <a:pt x="531" y="2901"/>
                    <a:pt x="562" y="3088"/>
                  </a:cubicBezTo>
                  <a:lnTo>
                    <a:pt x="624" y="3680"/>
                  </a:lnTo>
                  <a:lnTo>
                    <a:pt x="1217" y="3742"/>
                  </a:lnTo>
                  <a:cubicBezTo>
                    <a:pt x="1373" y="3774"/>
                    <a:pt x="1528" y="3836"/>
                    <a:pt x="1684" y="3929"/>
                  </a:cubicBezTo>
                  <a:lnTo>
                    <a:pt x="2152" y="4304"/>
                  </a:lnTo>
                  <a:lnTo>
                    <a:pt x="2620" y="3929"/>
                  </a:lnTo>
                  <a:cubicBezTo>
                    <a:pt x="2744" y="3836"/>
                    <a:pt x="2900" y="3774"/>
                    <a:pt x="3056" y="3742"/>
                  </a:cubicBezTo>
                  <a:lnTo>
                    <a:pt x="3649" y="3680"/>
                  </a:lnTo>
                  <a:lnTo>
                    <a:pt x="3742" y="3088"/>
                  </a:lnTo>
                  <a:cubicBezTo>
                    <a:pt x="3742" y="2901"/>
                    <a:pt x="3804" y="2745"/>
                    <a:pt x="3929" y="2620"/>
                  </a:cubicBezTo>
                  <a:lnTo>
                    <a:pt x="4303" y="2152"/>
                  </a:lnTo>
                  <a:lnTo>
                    <a:pt x="3929" y="1685"/>
                  </a:lnTo>
                  <a:cubicBezTo>
                    <a:pt x="3804" y="1560"/>
                    <a:pt x="3742" y="1404"/>
                    <a:pt x="3742" y="1217"/>
                  </a:cubicBezTo>
                  <a:lnTo>
                    <a:pt x="3649" y="625"/>
                  </a:lnTo>
                  <a:lnTo>
                    <a:pt x="3056" y="562"/>
                  </a:lnTo>
                  <a:cubicBezTo>
                    <a:pt x="2900" y="531"/>
                    <a:pt x="2744" y="469"/>
                    <a:pt x="2620" y="375"/>
                  </a:cubicBezTo>
                  <a:lnTo>
                    <a:pt x="2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8"/>
            <p:cNvSpPr/>
            <p:nvPr/>
          </p:nvSpPr>
          <p:spPr>
            <a:xfrm>
              <a:off x="1940450" y="1612300"/>
              <a:ext cx="19525" cy="19500"/>
            </a:xfrm>
            <a:custGeom>
              <a:avLst/>
              <a:gdLst/>
              <a:ahLst/>
              <a:cxnLst/>
              <a:rect l="l" t="t" r="r" b="b"/>
              <a:pathLst>
                <a:path w="781" h="780" extrusionOk="0">
                  <a:moveTo>
                    <a:pt x="1" y="0"/>
                  </a:moveTo>
                  <a:lnTo>
                    <a:pt x="1" y="780"/>
                  </a:lnTo>
                  <a:lnTo>
                    <a:pt x="780" y="78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8"/>
            <p:cNvSpPr/>
            <p:nvPr/>
          </p:nvSpPr>
          <p:spPr>
            <a:xfrm>
              <a:off x="1966175" y="1652050"/>
              <a:ext cx="27300" cy="27300"/>
            </a:xfrm>
            <a:custGeom>
              <a:avLst/>
              <a:gdLst/>
              <a:ahLst/>
              <a:cxnLst/>
              <a:rect l="l" t="t" r="r" b="b"/>
              <a:pathLst>
                <a:path w="1092" h="1092" extrusionOk="0">
                  <a:moveTo>
                    <a:pt x="562" y="0"/>
                  </a:moveTo>
                  <a:lnTo>
                    <a:pt x="1" y="530"/>
                  </a:lnTo>
                  <a:lnTo>
                    <a:pt x="562" y="1091"/>
                  </a:lnTo>
                  <a:lnTo>
                    <a:pt x="1092" y="530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>
            <a:spLocks noGrp="1"/>
          </p:cNvSpPr>
          <p:nvPr>
            <p:ph type="title"/>
          </p:nvPr>
        </p:nvSpPr>
        <p:spPr>
          <a:xfrm>
            <a:off x="720000" y="1226238"/>
            <a:ext cx="509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-130" dirty="0"/>
              <a:t>Abstraction</a:t>
            </a:r>
            <a:r>
              <a:rPr lang="en-US" spc="30" dirty="0"/>
              <a:t> </a:t>
            </a:r>
            <a:r>
              <a:rPr lang="en-US" spc="-95" dirty="0"/>
              <a:t>in</a:t>
            </a:r>
            <a:r>
              <a:rPr lang="en-US" spc="35" dirty="0"/>
              <a:t> </a:t>
            </a:r>
            <a:r>
              <a:rPr lang="en-US" spc="-125" dirty="0"/>
              <a:t>the</a:t>
            </a:r>
            <a:r>
              <a:rPr lang="en-US" spc="35" dirty="0"/>
              <a:t> </a:t>
            </a:r>
            <a:r>
              <a:rPr lang="en-US" spc="-120" dirty="0"/>
              <a:t>Simulation</a:t>
            </a:r>
            <a:endParaRPr dirty="0"/>
          </a:p>
        </p:txBody>
      </p:sp>
      <p:sp>
        <p:nvSpPr>
          <p:cNvPr id="291" name="Google Shape;291;p40"/>
          <p:cNvSpPr txBox="1">
            <a:spLocks noGrp="1"/>
          </p:cNvSpPr>
          <p:nvPr>
            <p:ph type="body" idx="1"/>
          </p:nvPr>
        </p:nvSpPr>
        <p:spPr>
          <a:xfrm>
            <a:off x="715099" y="2199997"/>
            <a:ext cx="5848157" cy="18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990" indent="-161290">
              <a:spcBef>
                <a:spcPts val="575"/>
              </a:spcBef>
              <a:buFont typeface="Tahoma"/>
              <a:buChar char="•"/>
              <a:tabLst>
                <a:tab pos="173990" algn="l"/>
              </a:tabLst>
            </a:pPr>
            <a:r>
              <a:rPr lang="en-US" sz="18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Abstraction: Simplifies complexity by exposing only essential interfaces, hiding implementation details.</a:t>
            </a:r>
            <a:endParaRPr lang="en-US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990" indent="-161290">
              <a:spcBef>
                <a:spcPts val="575"/>
              </a:spcBef>
              <a:buFont typeface="Tahoma"/>
              <a:buChar char="•"/>
              <a:tabLst>
                <a:tab pos="173990" algn="l"/>
              </a:tabLst>
            </a:pPr>
            <a:r>
              <a:rPr lang="en-US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Hides complex simulation logic for seamless user experience</a:t>
            </a:r>
          </a:p>
          <a:p>
            <a:pPr marL="173990" indent="-161290">
              <a:spcBef>
                <a:spcPts val="575"/>
              </a:spcBef>
              <a:buFont typeface="Tahoma"/>
              <a:buChar char="•"/>
              <a:tabLst>
                <a:tab pos="173990" algn="l"/>
              </a:tabLst>
            </a:pPr>
            <a:r>
              <a:rPr lang="en-US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Person::infect() simplifies state changes, managing reinfection internally</a:t>
            </a:r>
          </a:p>
          <a:p>
            <a:pPr marL="173990" indent="-161290">
              <a:spcBef>
                <a:spcPts val="575"/>
              </a:spcBef>
              <a:buFont typeface="Tahoma"/>
              <a:buChar char="•"/>
              <a:tabLst>
                <a:tab pos="173990" algn="l"/>
              </a:tabLst>
            </a:pPr>
            <a:r>
              <a:rPr lang="en-US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simulate() orchestrates daily steps transparently</a:t>
            </a:r>
          </a:p>
        </p:txBody>
      </p:sp>
      <p:cxnSp>
        <p:nvCxnSpPr>
          <p:cNvPr id="292" name="Google Shape;292;p40"/>
          <p:cNvCxnSpPr/>
          <p:nvPr/>
        </p:nvCxnSpPr>
        <p:spPr>
          <a:xfrm>
            <a:off x="827000" y="2034525"/>
            <a:ext cx="31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40"/>
          <p:cNvCxnSpPr/>
          <p:nvPr/>
        </p:nvCxnSpPr>
        <p:spPr>
          <a:xfrm>
            <a:off x="827000" y="1053800"/>
            <a:ext cx="480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1517" y="4089703"/>
            <a:ext cx="55475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424" y="475375"/>
            <a:ext cx="830281" cy="8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-145" dirty="0"/>
              <a:t>Polymorphism</a:t>
            </a:r>
            <a:r>
              <a:rPr lang="en-US" spc="40" dirty="0"/>
              <a:t> </a:t>
            </a:r>
            <a:r>
              <a:rPr lang="en-US" spc="-95" dirty="0"/>
              <a:t>in</a:t>
            </a:r>
            <a:r>
              <a:rPr lang="en-US" spc="45" dirty="0"/>
              <a:t> </a:t>
            </a:r>
            <a:r>
              <a:rPr lang="en-US" spc="-125" dirty="0"/>
              <a:t>the</a:t>
            </a:r>
            <a:r>
              <a:rPr lang="en-US" spc="45" dirty="0"/>
              <a:t> </a:t>
            </a:r>
            <a:r>
              <a:rPr lang="en-US" spc="-114" dirty="0"/>
              <a:t>Simulation</a:t>
            </a:r>
            <a:endParaRPr dirty="0"/>
          </a:p>
        </p:txBody>
      </p:sp>
      <p:pic>
        <p:nvPicPr>
          <p:cNvPr id="876" name="Google Shape;87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63401" y="3691875"/>
            <a:ext cx="950150" cy="1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7899" y="660150"/>
            <a:ext cx="954099" cy="9501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BDB109-DEE7-CFF8-5799-597DED56C9B8}"/>
              </a:ext>
            </a:extLst>
          </p:cNvPr>
          <p:cNvSpPr txBox="1"/>
          <p:nvPr/>
        </p:nvSpPr>
        <p:spPr>
          <a:xfrm>
            <a:off x="848476" y="1344335"/>
            <a:ext cx="6290342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990" indent="-161290">
              <a:spcBef>
                <a:spcPts val="575"/>
              </a:spcBef>
              <a:buFont typeface="Tahoma"/>
              <a:buChar char="•"/>
              <a:tabLst>
                <a:tab pos="173990" algn="l"/>
              </a:tabLst>
            </a:pPr>
            <a:r>
              <a:rPr lang="en-US" sz="1700" dirty="0">
                <a:latin typeface="Tahoma"/>
                <a:cs typeface="Tahoma"/>
              </a:rPr>
              <a:t>Polymorphism: Enables objects to use different behaviors via virtual functions dynamically.</a:t>
            </a:r>
          </a:p>
          <a:p>
            <a:pPr marL="173990" indent="-161290">
              <a:spcBef>
                <a:spcPts val="575"/>
              </a:spcBef>
              <a:buFont typeface="Tahoma"/>
              <a:buChar char="•"/>
              <a:tabLst>
                <a:tab pos="173990" algn="l"/>
              </a:tabLst>
            </a:pPr>
            <a:r>
              <a:rPr lang="en-US" sz="1700" dirty="0">
                <a:latin typeface="Tahoma"/>
                <a:cs typeface="Tahoma"/>
              </a:rPr>
              <a:t>Virus::mutate() varies by type (e.g., </a:t>
            </a:r>
            <a:r>
              <a:rPr lang="en-US" sz="1700" dirty="0" err="1">
                <a:latin typeface="Tahoma"/>
                <a:cs typeface="Tahoma"/>
              </a:rPr>
              <a:t>NovaT</a:t>
            </a:r>
            <a:r>
              <a:rPr lang="en-US" sz="1700" dirty="0">
                <a:latin typeface="Tahoma"/>
                <a:cs typeface="Tahoma"/>
              </a:rPr>
              <a:t>)</a:t>
            </a:r>
          </a:p>
          <a:p>
            <a:pPr marL="173990" indent="-161290">
              <a:spcBef>
                <a:spcPts val="575"/>
              </a:spcBef>
              <a:buFont typeface="Tahoma"/>
              <a:buChar char="•"/>
              <a:tabLst>
                <a:tab pos="173990" algn="l"/>
              </a:tabLst>
            </a:pPr>
            <a:r>
              <a:rPr lang="en-US" sz="1700" dirty="0">
                <a:latin typeface="Tahoma"/>
                <a:cs typeface="Tahoma"/>
              </a:rPr>
              <a:t>Simulation::simulate() supports extensible models</a:t>
            </a:r>
          </a:p>
          <a:p>
            <a:pPr marL="173990" indent="-161290">
              <a:spcBef>
                <a:spcPts val="575"/>
              </a:spcBef>
              <a:buFont typeface="Tahoma"/>
              <a:buChar char="•"/>
              <a:tabLst>
                <a:tab pos="173990" algn="l"/>
              </a:tabLst>
            </a:pPr>
            <a:r>
              <a:rPr lang="en-US" sz="1700" dirty="0">
                <a:latin typeface="Tahoma"/>
                <a:cs typeface="Tahoma"/>
              </a:rPr>
              <a:t>Enables unique virus behaviors (e.g., Beta9 fast-spreading)</a:t>
            </a:r>
          </a:p>
          <a:p>
            <a:pPr marL="173990" indent="-161290">
              <a:spcBef>
                <a:spcPts val="575"/>
              </a:spcBef>
              <a:buFont typeface="Tahoma"/>
              <a:buChar char="•"/>
              <a:tabLst>
                <a:tab pos="173990" algn="l"/>
              </a:tabLst>
            </a:pPr>
            <a:endParaRPr lang="en-US" sz="1700" dirty="0">
              <a:latin typeface="Tahoma"/>
              <a:cs typeface="Tahoma"/>
            </a:endParaRPr>
          </a:p>
          <a:p>
            <a:endParaRPr lang="en-150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3"/>
          <p:cNvSpPr txBox="1">
            <a:spLocks noGrp="1"/>
          </p:cNvSpPr>
          <p:nvPr>
            <p:ph type="subTitle" idx="1"/>
          </p:nvPr>
        </p:nvSpPr>
        <p:spPr>
          <a:xfrm>
            <a:off x="719999" y="2655009"/>
            <a:ext cx="5244487" cy="15127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3990" indent="-161290">
              <a:spcBef>
                <a:spcPts val="575"/>
              </a:spcBef>
              <a:buFont typeface="Tahoma"/>
              <a:buChar char="•"/>
              <a:tabLst>
                <a:tab pos="173990" algn="l"/>
              </a:tabLst>
            </a:pPr>
            <a:r>
              <a:rPr lang="en-US" sz="1700" dirty="0">
                <a:latin typeface="Tahoma"/>
                <a:cs typeface="Tahoma"/>
              </a:rPr>
              <a:t>Inheritance: Reuses code by allowing classes to inherit attributes/methods from base classes.</a:t>
            </a:r>
          </a:p>
          <a:p>
            <a:pPr marL="173990" indent="-161290">
              <a:spcBef>
                <a:spcPts val="575"/>
              </a:spcBef>
              <a:buFont typeface="Tahoma"/>
              <a:buChar char="•"/>
              <a:tabLst>
                <a:tab pos="173990" algn="l"/>
              </a:tabLst>
            </a:pPr>
            <a:r>
              <a:rPr lang="en-US" sz="1700" dirty="0" err="1">
                <a:latin typeface="Tahoma"/>
                <a:cs typeface="Tahoma"/>
              </a:rPr>
              <a:t>EpidemicSimulation</a:t>
            </a:r>
            <a:r>
              <a:rPr lang="en-US" sz="1700" dirty="0">
                <a:latin typeface="Tahoma"/>
                <a:cs typeface="Tahoma"/>
              </a:rPr>
              <a:t>  inherits Simulation’s population</a:t>
            </a:r>
          </a:p>
          <a:p>
            <a:pPr marL="173990" indent="-161290">
              <a:spcBef>
                <a:spcPts val="575"/>
              </a:spcBef>
              <a:buFont typeface="Tahoma"/>
              <a:buChar char="•"/>
              <a:tabLst>
                <a:tab pos="173990" algn="l"/>
              </a:tabLst>
            </a:pPr>
            <a:r>
              <a:rPr lang="en-US" sz="1700" dirty="0" err="1">
                <a:latin typeface="Tahoma"/>
                <a:cs typeface="Tahoma"/>
              </a:rPr>
              <a:t>AlphaX</a:t>
            </a:r>
            <a:r>
              <a:rPr lang="en-US" sz="1700" dirty="0">
                <a:latin typeface="Tahoma"/>
                <a:cs typeface="Tahoma"/>
              </a:rPr>
              <a:t>, Beta9 inherit Virus attributes</a:t>
            </a:r>
          </a:p>
          <a:p>
            <a:pPr marL="173990" indent="-161290">
              <a:spcBef>
                <a:spcPts val="575"/>
              </a:spcBef>
              <a:buFont typeface="Tahoma"/>
              <a:buChar char="•"/>
              <a:tabLst>
                <a:tab pos="173990" algn="l"/>
              </a:tabLst>
            </a:pPr>
            <a:r>
              <a:rPr lang="en-US" sz="1700" dirty="0">
                <a:latin typeface="Tahoma"/>
                <a:cs typeface="Tahoma"/>
              </a:rPr>
              <a:t>Promotes modularity and future extensions</a:t>
            </a:r>
          </a:p>
          <a:p>
            <a:pPr marL="173990" indent="-161290">
              <a:spcBef>
                <a:spcPts val="575"/>
              </a:spcBef>
              <a:buFont typeface="Tahoma"/>
              <a:buChar char="•"/>
              <a:tabLst>
                <a:tab pos="173990" algn="l"/>
              </a:tabLst>
            </a:pPr>
            <a:endParaRPr lang="en-US" sz="1700" dirty="0">
              <a:latin typeface="Tahoma"/>
              <a:cs typeface="Tahom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□"/>
            </a:pPr>
            <a:endParaRPr sz="1700" dirty="0"/>
          </a:p>
        </p:txBody>
      </p:sp>
      <p:sp>
        <p:nvSpPr>
          <p:cNvPr id="926" name="Google Shape;926;p63"/>
          <p:cNvSpPr txBox="1">
            <a:spLocks noGrp="1"/>
          </p:cNvSpPr>
          <p:nvPr>
            <p:ph type="title"/>
          </p:nvPr>
        </p:nvSpPr>
        <p:spPr>
          <a:xfrm>
            <a:off x="719999" y="1553305"/>
            <a:ext cx="491493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-145" dirty="0"/>
              <a:t>Inheritance</a:t>
            </a:r>
            <a:r>
              <a:rPr lang="en-US" spc="45" dirty="0"/>
              <a:t> </a:t>
            </a:r>
            <a:r>
              <a:rPr lang="en-US" spc="-95" dirty="0"/>
              <a:t>in</a:t>
            </a:r>
            <a:r>
              <a:rPr lang="en-US" spc="50" dirty="0"/>
              <a:t> </a:t>
            </a:r>
            <a:r>
              <a:rPr lang="en-US" spc="-125" dirty="0"/>
              <a:t>the</a:t>
            </a:r>
            <a:r>
              <a:rPr lang="en-US" spc="45" dirty="0"/>
              <a:t> </a:t>
            </a:r>
            <a:r>
              <a:rPr lang="en-US" spc="-114" dirty="0"/>
              <a:t>Simulation</a:t>
            </a:r>
            <a:endParaRPr dirty="0"/>
          </a:p>
        </p:txBody>
      </p:sp>
      <p:cxnSp>
        <p:nvCxnSpPr>
          <p:cNvPr id="927" name="Google Shape;927;p63"/>
          <p:cNvCxnSpPr/>
          <p:nvPr/>
        </p:nvCxnSpPr>
        <p:spPr>
          <a:xfrm>
            <a:off x="820575" y="1454935"/>
            <a:ext cx="250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1" name="Google Shape;93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55845" y="4188950"/>
            <a:ext cx="769552" cy="7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713800" y="740150"/>
            <a:ext cx="1343075" cy="14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8400" y="3016699"/>
            <a:ext cx="1062200" cy="1053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9"/>
          <p:cNvSpPr txBox="1">
            <a:spLocks noGrp="1"/>
          </p:cNvSpPr>
          <p:nvPr>
            <p:ph type="title"/>
          </p:nvPr>
        </p:nvSpPr>
        <p:spPr>
          <a:xfrm>
            <a:off x="715100" y="1649075"/>
            <a:ext cx="4768500" cy="628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dirty="0"/>
              <a:t>CONCLUSION</a:t>
            </a:r>
            <a:endParaRPr sz="6400" dirty="0"/>
          </a:p>
        </p:txBody>
      </p:sp>
      <p:cxnSp>
        <p:nvCxnSpPr>
          <p:cNvPr id="532" name="Google Shape;532;p49"/>
          <p:cNvCxnSpPr/>
          <p:nvPr/>
        </p:nvCxnSpPr>
        <p:spPr>
          <a:xfrm>
            <a:off x="840575" y="4335024"/>
            <a:ext cx="31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49"/>
          <p:cNvCxnSpPr/>
          <p:nvPr/>
        </p:nvCxnSpPr>
        <p:spPr>
          <a:xfrm>
            <a:off x="840575" y="1544053"/>
            <a:ext cx="429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49"/>
          <p:cNvSpPr/>
          <p:nvPr/>
        </p:nvSpPr>
        <p:spPr>
          <a:xfrm>
            <a:off x="800550" y="655075"/>
            <a:ext cx="628200" cy="62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5" name="Google Shape;535;p49"/>
          <p:cNvGrpSpPr/>
          <p:nvPr/>
        </p:nvGrpSpPr>
        <p:grpSpPr>
          <a:xfrm>
            <a:off x="930655" y="792952"/>
            <a:ext cx="368000" cy="352424"/>
            <a:chOff x="1703900" y="2110950"/>
            <a:chExt cx="344925" cy="330325"/>
          </a:xfrm>
        </p:grpSpPr>
        <p:sp>
          <p:nvSpPr>
            <p:cNvPr id="536" name="Google Shape;536;p49"/>
            <p:cNvSpPr/>
            <p:nvPr/>
          </p:nvSpPr>
          <p:spPr>
            <a:xfrm>
              <a:off x="1842250" y="2245200"/>
              <a:ext cx="72500" cy="62125"/>
            </a:xfrm>
            <a:custGeom>
              <a:avLst/>
              <a:gdLst/>
              <a:ahLst/>
              <a:cxnLst/>
              <a:rect l="l" t="t" r="r" b="b"/>
              <a:pathLst>
                <a:path w="2900" h="2485" extrusionOk="0">
                  <a:moveTo>
                    <a:pt x="1650" y="758"/>
                  </a:moveTo>
                  <a:cubicBezTo>
                    <a:pt x="1893" y="758"/>
                    <a:pt x="2120" y="954"/>
                    <a:pt x="2120" y="1248"/>
                  </a:cubicBezTo>
                  <a:cubicBezTo>
                    <a:pt x="2120" y="1497"/>
                    <a:pt x="1902" y="1716"/>
                    <a:pt x="1653" y="1716"/>
                  </a:cubicBezTo>
                  <a:cubicBezTo>
                    <a:pt x="1216" y="1716"/>
                    <a:pt x="1029" y="1186"/>
                    <a:pt x="1310" y="905"/>
                  </a:cubicBezTo>
                  <a:cubicBezTo>
                    <a:pt x="1411" y="804"/>
                    <a:pt x="1532" y="758"/>
                    <a:pt x="1650" y="758"/>
                  </a:cubicBezTo>
                  <a:close/>
                  <a:moveTo>
                    <a:pt x="1653" y="1"/>
                  </a:moveTo>
                  <a:cubicBezTo>
                    <a:pt x="530" y="1"/>
                    <a:pt x="0" y="1342"/>
                    <a:pt x="780" y="2121"/>
                  </a:cubicBezTo>
                  <a:cubicBezTo>
                    <a:pt x="1031" y="2372"/>
                    <a:pt x="1340" y="2484"/>
                    <a:pt x="1644" y="2484"/>
                  </a:cubicBezTo>
                  <a:cubicBezTo>
                    <a:pt x="2284" y="2484"/>
                    <a:pt x="2900" y="1988"/>
                    <a:pt x="2900" y="1248"/>
                  </a:cubicBezTo>
                  <a:cubicBezTo>
                    <a:pt x="2900" y="562"/>
                    <a:pt x="2339" y="1"/>
                    <a:pt x="1653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9"/>
            <p:cNvSpPr/>
            <p:nvPr/>
          </p:nvSpPr>
          <p:spPr>
            <a:xfrm>
              <a:off x="1703900" y="2110950"/>
              <a:ext cx="344925" cy="330325"/>
            </a:xfrm>
            <a:custGeom>
              <a:avLst/>
              <a:gdLst/>
              <a:ahLst/>
              <a:cxnLst/>
              <a:rect l="l" t="t" r="r" b="b"/>
              <a:pathLst>
                <a:path w="13797" h="13213" extrusionOk="0">
                  <a:moveTo>
                    <a:pt x="7187" y="788"/>
                  </a:moveTo>
                  <a:cubicBezTo>
                    <a:pt x="8091" y="788"/>
                    <a:pt x="8901" y="1411"/>
                    <a:pt x="9120" y="2315"/>
                  </a:cubicBezTo>
                  <a:lnTo>
                    <a:pt x="7187" y="3438"/>
                  </a:lnTo>
                  <a:lnTo>
                    <a:pt x="5254" y="2315"/>
                  </a:lnTo>
                  <a:cubicBezTo>
                    <a:pt x="5441" y="1411"/>
                    <a:pt x="6251" y="788"/>
                    <a:pt x="7187" y="788"/>
                  </a:cubicBezTo>
                  <a:close/>
                  <a:moveTo>
                    <a:pt x="13796" y="3469"/>
                  </a:moveTo>
                  <a:cubicBezTo>
                    <a:pt x="13796" y="3474"/>
                    <a:pt x="13796" y="3479"/>
                    <a:pt x="13796" y="3484"/>
                  </a:cubicBezTo>
                  <a:lnTo>
                    <a:pt x="13796" y="3484"/>
                  </a:lnTo>
                  <a:cubicBezTo>
                    <a:pt x="13796" y="3490"/>
                    <a:pt x="13796" y="3495"/>
                    <a:pt x="13796" y="3500"/>
                  </a:cubicBezTo>
                  <a:lnTo>
                    <a:pt x="13796" y="3469"/>
                  </a:lnTo>
                  <a:close/>
                  <a:moveTo>
                    <a:pt x="1824" y="2690"/>
                  </a:moveTo>
                  <a:cubicBezTo>
                    <a:pt x="2229" y="2690"/>
                    <a:pt x="2447" y="3188"/>
                    <a:pt x="2136" y="3500"/>
                  </a:cubicBezTo>
                  <a:cubicBezTo>
                    <a:pt x="2045" y="3591"/>
                    <a:pt x="1931" y="3633"/>
                    <a:pt x="1818" y="3633"/>
                  </a:cubicBezTo>
                  <a:cubicBezTo>
                    <a:pt x="1584" y="3633"/>
                    <a:pt x="1356" y="3452"/>
                    <a:pt x="1356" y="3157"/>
                  </a:cubicBezTo>
                  <a:cubicBezTo>
                    <a:pt x="1356" y="2908"/>
                    <a:pt x="1574" y="2690"/>
                    <a:pt x="1824" y="2690"/>
                  </a:cubicBezTo>
                  <a:close/>
                  <a:moveTo>
                    <a:pt x="12549" y="3033"/>
                  </a:moveTo>
                  <a:cubicBezTo>
                    <a:pt x="12955" y="3033"/>
                    <a:pt x="13173" y="3531"/>
                    <a:pt x="12861" y="3812"/>
                  </a:cubicBezTo>
                  <a:cubicBezTo>
                    <a:pt x="12769" y="3915"/>
                    <a:pt x="12653" y="3960"/>
                    <a:pt x="12539" y="3960"/>
                  </a:cubicBezTo>
                  <a:cubicBezTo>
                    <a:pt x="12306" y="3960"/>
                    <a:pt x="12082" y="3772"/>
                    <a:pt x="12082" y="3500"/>
                  </a:cubicBezTo>
                  <a:cubicBezTo>
                    <a:pt x="12082" y="3220"/>
                    <a:pt x="12269" y="3033"/>
                    <a:pt x="12549" y="3033"/>
                  </a:cubicBezTo>
                  <a:close/>
                  <a:moveTo>
                    <a:pt x="9151" y="3188"/>
                  </a:moveTo>
                  <a:lnTo>
                    <a:pt x="9151" y="4560"/>
                  </a:lnTo>
                  <a:lnTo>
                    <a:pt x="7935" y="3874"/>
                  </a:lnTo>
                  <a:lnTo>
                    <a:pt x="9151" y="3188"/>
                  </a:lnTo>
                  <a:close/>
                  <a:moveTo>
                    <a:pt x="5191" y="3188"/>
                  </a:moveTo>
                  <a:lnTo>
                    <a:pt x="6407" y="3874"/>
                  </a:lnTo>
                  <a:lnTo>
                    <a:pt x="5191" y="4591"/>
                  </a:lnTo>
                  <a:lnTo>
                    <a:pt x="5191" y="3188"/>
                  </a:lnTo>
                  <a:close/>
                  <a:moveTo>
                    <a:pt x="10487" y="2698"/>
                  </a:moveTo>
                  <a:cubicBezTo>
                    <a:pt x="10810" y="2698"/>
                    <a:pt x="11131" y="2781"/>
                    <a:pt x="11427" y="2939"/>
                  </a:cubicBezTo>
                  <a:cubicBezTo>
                    <a:pt x="11333" y="3095"/>
                    <a:pt x="11302" y="3282"/>
                    <a:pt x="11302" y="3500"/>
                  </a:cubicBezTo>
                  <a:cubicBezTo>
                    <a:pt x="11302" y="4155"/>
                    <a:pt x="11832" y="4716"/>
                    <a:pt x="12487" y="4716"/>
                  </a:cubicBezTo>
                  <a:cubicBezTo>
                    <a:pt x="12487" y="5246"/>
                    <a:pt x="12269" y="5776"/>
                    <a:pt x="11863" y="6119"/>
                  </a:cubicBezTo>
                  <a:lnTo>
                    <a:pt x="9930" y="5028"/>
                  </a:lnTo>
                  <a:lnTo>
                    <a:pt x="9930" y="2783"/>
                  </a:lnTo>
                  <a:cubicBezTo>
                    <a:pt x="10113" y="2726"/>
                    <a:pt x="10300" y="2698"/>
                    <a:pt x="10487" y="2698"/>
                  </a:cubicBezTo>
                  <a:close/>
                  <a:moveTo>
                    <a:pt x="3695" y="2643"/>
                  </a:moveTo>
                  <a:cubicBezTo>
                    <a:pt x="3936" y="2643"/>
                    <a:pt x="4178" y="2690"/>
                    <a:pt x="4412" y="2783"/>
                  </a:cubicBezTo>
                  <a:lnTo>
                    <a:pt x="4412" y="5028"/>
                  </a:lnTo>
                  <a:lnTo>
                    <a:pt x="2447" y="6150"/>
                  </a:lnTo>
                  <a:cubicBezTo>
                    <a:pt x="1949" y="5745"/>
                    <a:pt x="1668" y="5090"/>
                    <a:pt x="1730" y="4404"/>
                  </a:cubicBezTo>
                  <a:lnTo>
                    <a:pt x="1824" y="4404"/>
                  </a:lnTo>
                  <a:cubicBezTo>
                    <a:pt x="2635" y="4404"/>
                    <a:pt x="3227" y="3563"/>
                    <a:pt x="2978" y="2783"/>
                  </a:cubicBezTo>
                  <a:cubicBezTo>
                    <a:pt x="3211" y="2690"/>
                    <a:pt x="3453" y="2643"/>
                    <a:pt x="3695" y="2643"/>
                  </a:cubicBezTo>
                  <a:close/>
                  <a:moveTo>
                    <a:pt x="4412" y="5901"/>
                  </a:moveTo>
                  <a:lnTo>
                    <a:pt x="4412" y="7304"/>
                  </a:lnTo>
                  <a:lnTo>
                    <a:pt x="3196" y="6587"/>
                  </a:lnTo>
                  <a:lnTo>
                    <a:pt x="4412" y="5901"/>
                  </a:lnTo>
                  <a:close/>
                  <a:moveTo>
                    <a:pt x="9930" y="5901"/>
                  </a:moveTo>
                  <a:lnTo>
                    <a:pt x="11146" y="6618"/>
                  </a:lnTo>
                  <a:lnTo>
                    <a:pt x="9930" y="7304"/>
                  </a:lnTo>
                  <a:lnTo>
                    <a:pt x="9930" y="5901"/>
                  </a:lnTo>
                  <a:close/>
                  <a:moveTo>
                    <a:pt x="7155" y="4311"/>
                  </a:moveTo>
                  <a:lnTo>
                    <a:pt x="9151" y="5464"/>
                  </a:lnTo>
                  <a:lnTo>
                    <a:pt x="9151" y="7772"/>
                  </a:lnTo>
                  <a:lnTo>
                    <a:pt x="7187" y="8894"/>
                  </a:lnTo>
                  <a:lnTo>
                    <a:pt x="5191" y="7772"/>
                  </a:lnTo>
                  <a:lnTo>
                    <a:pt x="5191" y="5464"/>
                  </a:lnTo>
                  <a:lnTo>
                    <a:pt x="7155" y="4311"/>
                  </a:lnTo>
                  <a:close/>
                  <a:moveTo>
                    <a:pt x="5191" y="8645"/>
                  </a:moveTo>
                  <a:lnTo>
                    <a:pt x="6407" y="9331"/>
                  </a:lnTo>
                  <a:lnTo>
                    <a:pt x="5191" y="10016"/>
                  </a:lnTo>
                  <a:lnTo>
                    <a:pt x="5191" y="8645"/>
                  </a:lnTo>
                  <a:close/>
                  <a:moveTo>
                    <a:pt x="9182" y="8645"/>
                  </a:moveTo>
                  <a:lnTo>
                    <a:pt x="9182" y="10048"/>
                  </a:lnTo>
                  <a:lnTo>
                    <a:pt x="7966" y="9331"/>
                  </a:lnTo>
                  <a:lnTo>
                    <a:pt x="9182" y="8645"/>
                  </a:lnTo>
                  <a:close/>
                  <a:moveTo>
                    <a:pt x="11895" y="7086"/>
                  </a:moveTo>
                  <a:cubicBezTo>
                    <a:pt x="12549" y="7709"/>
                    <a:pt x="12705" y="8738"/>
                    <a:pt x="12237" y="9518"/>
                  </a:cubicBezTo>
                  <a:cubicBezTo>
                    <a:pt x="11874" y="10148"/>
                    <a:pt x="11209" y="10514"/>
                    <a:pt x="10520" y="10514"/>
                  </a:cubicBezTo>
                  <a:cubicBezTo>
                    <a:pt x="10323" y="10514"/>
                    <a:pt x="10125" y="10484"/>
                    <a:pt x="9930" y="10422"/>
                  </a:cubicBezTo>
                  <a:lnTo>
                    <a:pt x="9930" y="8208"/>
                  </a:lnTo>
                  <a:lnTo>
                    <a:pt x="11895" y="7086"/>
                  </a:lnTo>
                  <a:close/>
                  <a:moveTo>
                    <a:pt x="2510" y="7086"/>
                  </a:moveTo>
                  <a:lnTo>
                    <a:pt x="4412" y="8177"/>
                  </a:lnTo>
                  <a:lnTo>
                    <a:pt x="4412" y="10422"/>
                  </a:lnTo>
                  <a:cubicBezTo>
                    <a:pt x="4228" y="10489"/>
                    <a:pt x="4035" y="10520"/>
                    <a:pt x="3843" y="10520"/>
                  </a:cubicBezTo>
                  <a:cubicBezTo>
                    <a:pt x="3677" y="10520"/>
                    <a:pt x="3511" y="10496"/>
                    <a:pt x="3352" y="10453"/>
                  </a:cubicBezTo>
                  <a:lnTo>
                    <a:pt x="3320" y="10453"/>
                  </a:lnTo>
                  <a:cubicBezTo>
                    <a:pt x="1793" y="10048"/>
                    <a:pt x="1325" y="8115"/>
                    <a:pt x="2510" y="7086"/>
                  </a:cubicBezTo>
                  <a:close/>
                  <a:moveTo>
                    <a:pt x="7155" y="9798"/>
                  </a:moveTo>
                  <a:lnTo>
                    <a:pt x="9120" y="10921"/>
                  </a:lnTo>
                  <a:cubicBezTo>
                    <a:pt x="8901" y="11794"/>
                    <a:pt x="8091" y="12417"/>
                    <a:pt x="7187" y="12448"/>
                  </a:cubicBezTo>
                  <a:lnTo>
                    <a:pt x="7155" y="12448"/>
                  </a:lnTo>
                  <a:cubicBezTo>
                    <a:pt x="6251" y="12448"/>
                    <a:pt x="5441" y="11794"/>
                    <a:pt x="5222" y="10921"/>
                  </a:cubicBezTo>
                  <a:lnTo>
                    <a:pt x="7155" y="9798"/>
                  </a:lnTo>
                  <a:close/>
                  <a:moveTo>
                    <a:pt x="7178" y="0"/>
                  </a:moveTo>
                  <a:cubicBezTo>
                    <a:pt x="6051" y="0"/>
                    <a:pt x="4924" y="655"/>
                    <a:pt x="4536" y="1972"/>
                  </a:cubicBezTo>
                  <a:cubicBezTo>
                    <a:pt x="4285" y="1901"/>
                    <a:pt x="4024" y="1866"/>
                    <a:pt x="3763" y="1866"/>
                  </a:cubicBezTo>
                  <a:cubicBezTo>
                    <a:pt x="3344" y="1866"/>
                    <a:pt x="2925" y="1956"/>
                    <a:pt x="2541" y="2128"/>
                  </a:cubicBezTo>
                  <a:cubicBezTo>
                    <a:pt x="2295" y="1953"/>
                    <a:pt x="2043" y="1877"/>
                    <a:pt x="1805" y="1877"/>
                  </a:cubicBezTo>
                  <a:cubicBezTo>
                    <a:pt x="777" y="1877"/>
                    <a:pt x="1" y="3288"/>
                    <a:pt x="1013" y="4124"/>
                  </a:cubicBezTo>
                  <a:cubicBezTo>
                    <a:pt x="857" y="5028"/>
                    <a:pt x="1169" y="5994"/>
                    <a:pt x="1855" y="6649"/>
                  </a:cubicBezTo>
                  <a:cubicBezTo>
                    <a:pt x="1013" y="7522"/>
                    <a:pt x="857" y="8863"/>
                    <a:pt x="1481" y="9923"/>
                  </a:cubicBezTo>
                  <a:cubicBezTo>
                    <a:pt x="1824" y="10547"/>
                    <a:pt x="2416" y="11014"/>
                    <a:pt x="3133" y="11201"/>
                  </a:cubicBezTo>
                  <a:cubicBezTo>
                    <a:pt x="3383" y="11264"/>
                    <a:pt x="3601" y="11295"/>
                    <a:pt x="3851" y="11295"/>
                  </a:cubicBezTo>
                  <a:cubicBezTo>
                    <a:pt x="4100" y="11295"/>
                    <a:pt x="4318" y="11264"/>
                    <a:pt x="4536" y="11201"/>
                  </a:cubicBezTo>
                  <a:cubicBezTo>
                    <a:pt x="4911" y="12542"/>
                    <a:pt x="6049" y="13212"/>
                    <a:pt x="7187" y="13212"/>
                  </a:cubicBezTo>
                  <a:cubicBezTo>
                    <a:pt x="8325" y="13212"/>
                    <a:pt x="9463" y="12542"/>
                    <a:pt x="9837" y="11201"/>
                  </a:cubicBezTo>
                  <a:cubicBezTo>
                    <a:pt x="10055" y="11264"/>
                    <a:pt x="10273" y="11295"/>
                    <a:pt x="10523" y="11295"/>
                  </a:cubicBezTo>
                  <a:cubicBezTo>
                    <a:pt x="10741" y="11295"/>
                    <a:pt x="10990" y="11264"/>
                    <a:pt x="11240" y="11201"/>
                  </a:cubicBezTo>
                  <a:cubicBezTo>
                    <a:pt x="11926" y="11014"/>
                    <a:pt x="12549" y="10547"/>
                    <a:pt x="12892" y="9923"/>
                  </a:cubicBezTo>
                  <a:cubicBezTo>
                    <a:pt x="13516" y="8832"/>
                    <a:pt x="13360" y="7491"/>
                    <a:pt x="12487" y="6618"/>
                  </a:cubicBezTo>
                  <a:cubicBezTo>
                    <a:pt x="13048" y="6057"/>
                    <a:pt x="13329" y="5277"/>
                    <a:pt x="13266" y="4498"/>
                  </a:cubicBezTo>
                  <a:cubicBezTo>
                    <a:pt x="13605" y="4252"/>
                    <a:pt x="13792" y="3884"/>
                    <a:pt x="13796" y="3484"/>
                  </a:cubicBezTo>
                  <a:lnTo>
                    <a:pt x="13796" y="3484"/>
                  </a:lnTo>
                  <a:cubicBezTo>
                    <a:pt x="13788" y="2775"/>
                    <a:pt x="13230" y="2253"/>
                    <a:pt x="12549" y="2253"/>
                  </a:cubicBezTo>
                  <a:cubicBezTo>
                    <a:pt x="12362" y="2253"/>
                    <a:pt x="12175" y="2284"/>
                    <a:pt x="12019" y="2378"/>
                  </a:cubicBezTo>
                  <a:cubicBezTo>
                    <a:pt x="11561" y="2072"/>
                    <a:pt x="11041" y="1919"/>
                    <a:pt x="10514" y="1919"/>
                  </a:cubicBezTo>
                  <a:cubicBezTo>
                    <a:pt x="10289" y="1919"/>
                    <a:pt x="10061" y="1948"/>
                    <a:pt x="9837" y="2004"/>
                  </a:cubicBezTo>
                  <a:cubicBezTo>
                    <a:pt x="9460" y="671"/>
                    <a:pt x="8319" y="0"/>
                    <a:pt x="7178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0" name="Google Shape;5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600" y="2655101"/>
            <a:ext cx="1105925" cy="1096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5537" y="1875860"/>
            <a:ext cx="1280387" cy="13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9300" y="493062"/>
            <a:ext cx="956225" cy="9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5F0A09-CC1A-6CFB-B22A-CEFAB3A538A1}"/>
              </a:ext>
            </a:extLst>
          </p:cNvPr>
          <p:cNvSpPr txBox="1"/>
          <p:nvPr/>
        </p:nvSpPr>
        <p:spPr>
          <a:xfrm>
            <a:off x="840575" y="2464703"/>
            <a:ext cx="4186304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990" indent="-161290">
              <a:lnSpc>
                <a:spcPct val="100000"/>
              </a:lnSpc>
              <a:spcBef>
                <a:spcPts val="575"/>
              </a:spcBef>
              <a:buChar char="•"/>
              <a:tabLst>
                <a:tab pos="173990" algn="l"/>
              </a:tabLst>
            </a:pPr>
            <a:r>
              <a:rPr lang="en-US" sz="1800" spc="-20" dirty="0">
                <a:solidFill>
                  <a:srgbClr val="22373A"/>
                </a:solidFill>
                <a:latin typeface="Tahoma"/>
                <a:cs typeface="Tahoma"/>
              </a:rPr>
              <a:t>Robust</a:t>
            </a:r>
            <a:r>
              <a:rPr lang="en-US" sz="18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lang="en-US" sz="1800" dirty="0">
                <a:solidFill>
                  <a:srgbClr val="22373A"/>
                </a:solidFill>
                <a:latin typeface="Tahoma"/>
                <a:cs typeface="Tahoma"/>
              </a:rPr>
              <a:t>OOP</a:t>
            </a:r>
            <a:r>
              <a:rPr lang="en-US" sz="18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lang="en-US" sz="1800" spc="-40" dirty="0">
                <a:solidFill>
                  <a:srgbClr val="22373A"/>
                </a:solidFill>
                <a:latin typeface="Tahoma"/>
                <a:cs typeface="Tahoma"/>
              </a:rPr>
              <a:t>design</a:t>
            </a:r>
            <a:r>
              <a:rPr lang="en-US" sz="18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lang="en-US" sz="1800" spc="-55" dirty="0">
                <a:solidFill>
                  <a:srgbClr val="22373A"/>
                </a:solidFill>
                <a:latin typeface="Tahoma"/>
                <a:cs typeface="Tahoma"/>
              </a:rPr>
              <a:t>enhances</a:t>
            </a:r>
            <a:r>
              <a:rPr lang="en-US" sz="18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lang="en-US" sz="1800" spc="-20" dirty="0">
                <a:solidFill>
                  <a:srgbClr val="22373A"/>
                </a:solidFill>
                <a:latin typeface="Tahoma"/>
                <a:cs typeface="Tahoma"/>
              </a:rPr>
              <a:t>simulation</a:t>
            </a:r>
            <a:endParaRPr lang="en-US" sz="1800" dirty="0">
              <a:latin typeface="Tahoma"/>
              <a:cs typeface="Tahoma"/>
            </a:endParaRPr>
          </a:p>
          <a:p>
            <a:pPr marL="173990" indent="-161290">
              <a:lnSpc>
                <a:spcPct val="100000"/>
              </a:lnSpc>
              <a:spcBef>
                <a:spcPts val="470"/>
              </a:spcBef>
              <a:buChar char="•"/>
              <a:tabLst>
                <a:tab pos="173990" algn="l"/>
              </a:tabLst>
            </a:pPr>
            <a:r>
              <a:rPr lang="en-US" sz="1800" spc="-30" dirty="0">
                <a:solidFill>
                  <a:srgbClr val="22373A"/>
                </a:solidFill>
                <a:latin typeface="Tahoma"/>
                <a:cs typeface="Tahoma"/>
              </a:rPr>
              <a:t>Custom virus design</a:t>
            </a:r>
            <a:endParaRPr lang="en-US" sz="1800" dirty="0">
              <a:latin typeface="Tahoma"/>
              <a:cs typeface="Tahoma"/>
            </a:endParaRPr>
          </a:p>
          <a:p>
            <a:pPr marL="173990" indent="-161290">
              <a:lnSpc>
                <a:spcPct val="100000"/>
              </a:lnSpc>
              <a:spcBef>
                <a:spcPts val="475"/>
              </a:spcBef>
              <a:buChar char="•"/>
              <a:tabLst>
                <a:tab pos="173990" algn="l"/>
              </a:tabLst>
            </a:pPr>
            <a:r>
              <a:rPr lang="en-US" sz="1800" spc="-25" dirty="0">
                <a:solidFill>
                  <a:srgbClr val="22373A"/>
                </a:solidFill>
                <a:latin typeface="Tahoma"/>
                <a:cs typeface="Tahoma"/>
              </a:rPr>
              <a:t>Explore</a:t>
            </a:r>
            <a:r>
              <a:rPr lang="en-US" sz="18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lang="en-US" sz="18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lang="en-US" sz="18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lang="en-US" sz="1800" spc="-25" dirty="0">
                <a:solidFill>
                  <a:srgbClr val="22373A"/>
                </a:solidFill>
                <a:latin typeface="Tahoma"/>
                <a:cs typeface="Tahoma"/>
              </a:rPr>
              <a:t>code</a:t>
            </a:r>
            <a:r>
              <a:rPr lang="en-US" sz="18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lang="en-US" sz="1800" spc="-2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lang="en-US" sz="18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lang="en-US" sz="1800" spc="-10" dirty="0">
                <a:solidFill>
                  <a:srgbClr val="22373A"/>
                </a:solidFill>
                <a:latin typeface="Tahoma"/>
                <a:cs typeface="Tahoma"/>
              </a:rPr>
              <a:t>experiment!</a:t>
            </a:r>
            <a:endParaRPr lang="en-US" sz="1800" dirty="0">
              <a:latin typeface="Tahoma"/>
              <a:cs typeface="Tahoma"/>
            </a:endParaRPr>
          </a:p>
          <a:p>
            <a:endParaRPr lang="en-150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445DD-C836-0605-FDA8-A8B22B54098C}"/>
              </a:ext>
            </a:extLst>
          </p:cNvPr>
          <p:cNvSpPr txBox="1"/>
          <p:nvPr/>
        </p:nvSpPr>
        <p:spPr>
          <a:xfrm>
            <a:off x="840575" y="4418826"/>
            <a:ext cx="418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 you for your attention!</a:t>
            </a:r>
            <a:endParaRPr lang="en-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orwalk Virus Clinical Case by Slidesgo">
  <a:themeElements>
    <a:clrScheme name="Simple Light">
      <a:dk1>
        <a:srgbClr val="191919"/>
      </a:dk1>
      <a:lt1>
        <a:srgbClr val="FFFFFF"/>
      </a:lt1>
      <a:dk2>
        <a:srgbClr val="E9C6BC"/>
      </a:dk2>
      <a:lt2>
        <a:srgbClr val="FFFDF0"/>
      </a:lt2>
      <a:accent1>
        <a:srgbClr val="A9AEB2"/>
      </a:accent1>
      <a:accent2>
        <a:srgbClr val="BFC3C6"/>
      </a:accent2>
      <a:accent3>
        <a:srgbClr val="D6DADD"/>
      </a:accent3>
      <a:accent4>
        <a:srgbClr val="FAFAF8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262</Words>
  <Application>Microsoft Office PowerPoint</Application>
  <PresentationFormat>On-screen Show (16:9)</PresentationFormat>
  <Paragraphs>33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Barlow Semi Condensed</vt:lpstr>
      <vt:lpstr>Tahoma</vt:lpstr>
      <vt:lpstr>Metrophobic</vt:lpstr>
      <vt:lpstr>Arial</vt:lpstr>
      <vt:lpstr>Norwalk Virus Clinical Case by Slidesgo</vt:lpstr>
      <vt:lpstr>Epidemic Simulation Project</vt:lpstr>
      <vt:lpstr>Epidemic Simulation Project</vt:lpstr>
      <vt:lpstr>Encapsulation in the Simulation</vt:lpstr>
      <vt:lpstr>Abstraction in the Simulation</vt:lpstr>
      <vt:lpstr>Polymorphism in the Simulation</vt:lpstr>
      <vt:lpstr>Inheritance in the Simulation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Nikola Atanas</cp:lastModifiedBy>
  <cp:revision>5</cp:revision>
  <dcterms:modified xsi:type="dcterms:W3CDTF">2025-05-15T09:39:39Z</dcterms:modified>
</cp:coreProperties>
</file>